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D3969-3FB7-497D-A5B7-B550D2EAFF73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90834-1BC7-47A4-99EF-B2393B89B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3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362200"/>
            <a:ext cx="4343400" cy="11430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Множење и дељење децималног броја декадном јединицом</a:t>
            </a:r>
            <a:br>
              <a:rPr lang="sr-Cyrl-R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обрада *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733800"/>
            <a:ext cx="42672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1524000" y="152400"/>
            <a:ext cx="6248400" cy="292100"/>
          </a:xfrm>
        </p:spPr>
        <p:txBody>
          <a:bodyPr>
            <a:noAutofit/>
          </a:bodyPr>
          <a:lstStyle/>
          <a:p>
            <a:r>
              <a:rPr lang="sr-Cyrl-RS" sz="1400" b="1" dirty="0" smtClean="0">
                <a:solidFill>
                  <a:srgbClr val="00B050"/>
                </a:solidFill>
              </a:rPr>
              <a:t>Математика 5. разред     07.04</a:t>
            </a:r>
            <a:endParaRPr 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9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57200" y="228600"/>
                <a:ext cx="8458200" cy="6400800"/>
              </a:xfrm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sr-Cyrl-RS" dirty="0" smtClean="0"/>
                  <a:t>Драги ђаци, на данашњем часу научићемо и провежбати множење и дељење децималног броја декадном јединицом.</a:t>
                </a:r>
                <a:endParaRPr lang="ru-RU" dirty="0" smtClean="0"/>
              </a:p>
              <a:p>
                <a:pPr algn="l"/>
                <a:endParaRPr lang="ru-RU" dirty="0"/>
              </a:p>
              <a:p>
                <a:pPr algn="l"/>
                <a:r>
                  <a:rPr lang="ru-RU" dirty="0" smtClean="0"/>
                  <a:t>Множење </a:t>
                </a:r>
                <a:r>
                  <a:rPr lang="ru-RU" dirty="0"/>
                  <a:t>децималног броја декадном јединицом превешћемо на множење разломка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 </a:t>
                </a:r>
                <a:r>
                  <a:rPr lang="ru-RU" dirty="0" smtClean="0"/>
                  <a:t>декадном </a:t>
                </a:r>
                <a:r>
                  <a:rPr lang="ru-RU" dirty="0"/>
                  <a:t>јединицом и извести </a:t>
                </a:r>
                <a:r>
                  <a:rPr lang="ru-RU" dirty="0" smtClean="0"/>
                  <a:t>закључак.</a:t>
                </a:r>
              </a:p>
              <a:p>
                <a:pPr algn="l"/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l"/>
                <a:r>
                  <a:rPr lang="ru-RU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Пример:</a:t>
                </a:r>
              </a:p>
              <a:p>
                <a:pPr algn="l"/>
                <a:endParaRPr lang="ru-RU" dirty="0"/>
              </a:p>
              <a:p>
                <a:pPr algn="l"/>
                <a:r>
                  <a:rPr lang="ru-RU" dirty="0" smtClean="0">
                    <a:solidFill>
                      <a:srgbClr val="FFFF00"/>
                    </a:solidFill>
                  </a:rPr>
                  <a:t>1) 0,7 * 10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FF00"/>
                    </a:solidFill>
                  </a:rPr>
                  <a:t> * 10 = 7     2) 0,35 * 10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FF00"/>
                    </a:solidFill>
                  </a:rPr>
                  <a:t> * 10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FF00"/>
                    </a:solidFill>
                  </a:rPr>
                  <a:t> = 3,5</a:t>
                </a:r>
              </a:p>
              <a:p>
                <a:pPr marL="457200" indent="-457200" algn="l">
                  <a:buAutoNum type="arabicParenR"/>
                </a:pPr>
                <a:endParaRPr lang="ru-RU" dirty="0" smtClean="0"/>
              </a:p>
              <a:p>
                <a:pPr algn="l"/>
                <a:r>
                  <a:rPr lang="ru-RU" b="1" dirty="0" smtClean="0">
                    <a:solidFill>
                      <a:srgbClr val="FFFF00"/>
                    </a:solidFill>
                  </a:rPr>
                  <a:t>Упоређујемо децимални чинилац и производ. </a:t>
                </a:r>
                <a:r>
                  <a:rPr lang="sr-Cyrl-RS" b="1" dirty="0" smtClean="0">
                    <a:solidFill>
                      <a:srgbClr val="FFFF00"/>
                    </a:solidFill>
                  </a:rPr>
                  <a:t>Из овог примера закључујемо да се </a:t>
                </a:r>
                <a:r>
                  <a:rPr lang="ru-RU" b="1" dirty="0" smtClean="0">
                    <a:solidFill>
                      <a:srgbClr val="FFFF00"/>
                    </a:solidFill>
                  </a:rPr>
                  <a:t>децимални зарез  померио за једно место удесно. </a:t>
                </a:r>
              </a:p>
              <a:p>
                <a:pPr algn="l"/>
                <a:endParaRPr lang="ru-RU" b="1" dirty="0" smtClean="0">
                  <a:solidFill>
                    <a:srgbClr val="FFFF00"/>
                  </a:solidFill>
                </a:endParaRPr>
              </a:p>
              <a:p>
                <a:pPr algn="l"/>
                <a:r>
                  <a:rPr lang="ru-RU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Пример: </a:t>
                </a:r>
              </a:p>
              <a:p>
                <a:pPr algn="l"/>
                <a:r>
                  <a:rPr lang="ru-RU" dirty="0" smtClean="0">
                    <a:solidFill>
                      <a:srgbClr val="00B0F0"/>
                    </a:solidFill>
                  </a:rPr>
                  <a:t> 1) 0,45 * 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00B0F0"/>
                    </a:solidFill>
                  </a:rPr>
                  <a:t> * 100 = 45    2) 2,9 * 100 </a:t>
                </a:r>
                <a:r>
                  <a:rPr lang="ru-RU" dirty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sr-Cyrl-R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00B0F0"/>
                    </a:solidFill>
                  </a:rPr>
                  <a:t> * 100 = 290</a:t>
                </a:r>
              </a:p>
              <a:p>
                <a:pPr algn="l"/>
                <a:r>
                  <a:rPr lang="ru-RU" b="1" dirty="0" smtClean="0">
                    <a:solidFill>
                      <a:srgbClr val="00B0F0"/>
                    </a:solidFill>
                  </a:rPr>
                  <a:t>Сада из овог примера закључујемо да се децимални зарез померио за два места удесно.</a:t>
                </a:r>
                <a:endParaRPr lang="ru-RU" b="1" dirty="0">
                  <a:solidFill>
                    <a:srgbClr val="00B0F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57200" y="228600"/>
                <a:ext cx="8458200" cy="6400800"/>
              </a:xfrm>
              <a:blipFill rotWithShape="1">
                <a:blip r:embed="rId2"/>
                <a:stretch>
                  <a:fillRect l="-793" t="-952" b="-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21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sr-Cyrl-RS" dirty="0" smtClean="0"/>
              <a:t>Следеће примере провежбај:</a:t>
            </a:r>
          </a:p>
          <a:p>
            <a:pPr algn="l"/>
            <a:endParaRPr lang="sr-Cyrl-RS" dirty="0"/>
          </a:p>
          <a:p>
            <a:pPr marL="457200" indent="-457200" algn="l">
              <a:buAutoNum type="arabicParenR"/>
            </a:pPr>
            <a:r>
              <a:rPr lang="sr-Cyrl-RS" dirty="0" smtClean="0"/>
              <a:t>0,2576 * 10 =</a:t>
            </a:r>
          </a:p>
          <a:p>
            <a:pPr marL="457200" indent="-457200" algn="l">
              <a:buAutoNum type="arabicParenR"/>
            </a:pPr>
            <a:endParaRPr lang="sr-Cyrl-RS" dirty="0"/>
          </a:p>
          <a:p>
            <a:pPr marL="457200" indent="-457200" algn="l">
              <a:buAutoNum type="arabicParenR"/>
            </a:pPr>
            <a:r>
              <a:rPr lang="sr-Cyrl-RS" dirty="0" smtClean="0"/>
              <a:t>0,453 * 100=</a:t>
            </a:r>
          </a:p>
          <a:p>
            <a:pPr marL="457200" indent="-457200" algn="l">
              <a:buAutoNum type="arabicParenR"/>
            </a:pPr>
            <a:endParaRPr lang="sr-Cyrl-RS" dirty="0"/>
          </a:p>
          <a:p>
            <a:pPr marL="457200" indent="-457200" algn="l">
              <a:buAutoNum type="arabicParenR"/>
            </a:pPr>
            <a:r>
              <a:rPr lang="sr-Cyrl-RS" dirty="0" smtClean="0"/>
              <a:t>0,78911 * 1000 =</a:t>
            </a:r>
          </a:p>
          <a:p>
            <a:pPr marL="457200" indent="-457200" algn="l">
              <a:buAutoNum type="arabicParenR"/>
            </a:pPr>
            <a:endParaRPr lang="sr-Cyrl-RS" dirty="0"/>
          </a:p>
          <a:p>
            <a:pPr marL="457200" indent="-457200" algn="l">
              <a:buAutoNum type="arabicParenR"/>
            </a:pPr>
            <a:r>
              <a:rPr lang="sr-Cyrl-RS" dirty="0" smtClean="0"/>
              <a:t>0,1234 * 1 =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524000"/>
          </a:xfrm>
        </p:spPr>
        <p:txBody>
          <a:bodyPr>
            <a:normAutofit/>
          </a:bodyPr>
          <a:lstStyle/>
          <a:p>
            <a:r>
              <a:rPr lang="ru-RU" sz="2000" cap="none" spc="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ahoma" pitchFamily="34" charset="0"/>
              </a:rPr>
              <a:t>Децимални број множимо декадном јединицом тако што његов децимални зарез померамо удесно за онолико места колико та декадна јединица има нула и тако одређујемо број једнак производу датих бројева.</a:t>
            </a:r>
            <a:endParaRPr lang="en-US" sz="2000" cap="none" spc="3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8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400800"/>
          </a:xfrm>
        </p:spPr>
        <p:txBody>
          <a:bodyPr>
            <a:noAutofit/>
          </a:bodyPr>
          <a:lstStyle/>
          <a:p>
            <a:r>
              <a:rPr lang="sr-Cyrl-RS" sz="2400" dirty="0"/>
              <a:t>Код дељења децималног записа декадном јединицом уочавамо</a:t>
            </a:r>
            <a:r>
              <a:rPr lang="sr-Cyrl-RS" sz="2400" dirty="0" smtClean="0"/>
              <a:t>:</a:t>
            </a:r>
          </a:p>
          <a:p>
            <a:r>
              <a:rPr lang="sr-Cyrl-RS" sz="2400" dirty="0" smtClean="0"/>
              <a:t> </a:t>
            </a:r>
            <a:r>
              <a:rPr lang="sr-Cyrl-RS" sz="2400" dirty="0"/>
              <a:t>Ако је: </a:t>
            </a:r>
            <a:endParaRPr lang="sr-Cyrl-RS" sz="2400" dirty="0" smtClean="0"/>
          </a:p>
          <a:p>
            <a:pPr marL="457200" indent="-457200" algn="l">
              <a:buAutoNum type="arabicParenR"/>
            </a:pPr>
            <a:r>
              <a:rPr lang="sr-Cyrl-RS" sz="2400" dirty="0" smtClean="0"/>
              <a:t>2,534 </a:t>
            </a:r>
            <a:r>
              <a:rPr lang="sr-Cyrl-RS" sz="2400" dirty="0"/>
              <a:t>∙ 10 = 25,34, </a:t>
            </a:r>
            <a:r>
              <a:rPr lang="sr-Cyrl-RS" sz="2400" dirty="0" smtClean="0"/>
              <a:t> онда </a:t>
            </a:r>
            <a:r>
              <a:rPr lang="sr-Cyrl-RS" sz="2400" dirty="0"/>
              <a:t>је </a:t>
            </a:r>
            <a:r>
              <a:rPr lang="sr-Cyrl-RS" sz="2400" dirty="0" smtClean="0"/>
              <a:t> 25,34 </a:t>
            </a:r>
            <a:r>
              <a:rPr lang="sr-Cyrl-RS" sz="2400" dirty="0"/>
              <a:t>: 10 = 2,534. </a:t>
            </a:r>
            <a:endParaRPr lang="sr-Cyrl-RS" sz="2400" dirty="0" smtClean="0"/>
          </a:p>
          <a:p>
            <a:pPr marL="457200" indent="-457200" algn="l">
              <a:buAutoNum type="arabicParenR"/>
            </a:pPr>
            <a:r>
              <a:rPr lang="sr-Cyrl-RS" sz="2400" dirty="0" smtClean="0"/>
              <a:t>0,405 </a:t>
            </a:r>
            <a:r>
              <a:rPr lang="sr-Cyrl-RS" sz="2400" dirty="0"/>
              <a:t>∙100 = 40,5, онда је 40,5 : 100 = 0,405. </a:t>
            </a:r>
            <a:endParaRPr lang="sr-Cyrl-RS" sz="2400" dirty="0" smtClean="0"/>
          </a:p>
          <a:p>
            <a:pPr marL="457200" indent="-457200" algn="l">
              <a:buAutoNum type="arabicParenR"/>
            </a:pPr>
            <a:r>
              <a:rPr lang="sr-Cyrl-RS" sz="2400" dirty="0" smtClean="0"/>
              <a:t>0,8737 </a:t>
            </a:r>
            <a:r>
              <a:rPr lang="sr-Cyrl-RS" sz="2400" dirty="0"/>
              <a:t>∙ 1000 = 873,7, онда је 873,7 : 1000 = 0,8737. </a:t>
            </a:r>
            <a:endParaRPr lang="sr-Cyrl-RS" sz="2400" dirty="0" smtClean="0"/>
          </a:p>
          <a:p>
            <a:pPr algn="l"/>
            <a:endParaRPr lang="sr-Cyrl-RS" sz="2400" dirty="0"/>
          </a:p>
          <a:p>
            <a:pPr algn="l"/>
            <a:r>
              <a:rPr lang="sr-Cyrl-RS" sz="2400" dirty="0" smtClean="0"/>
              <a:t>Децимални </a:t>
            </a:r>
            <a:r>
              <a:rPr lang="sr-Cyrl-RS" sz="2400" dirty="0"/>
              <a:t>зарез се помера улево. Уочи, редом, за колико места се померио децимални зарез</a:t>
            </a:r>
            <a:r>
              <a:rPr lang="sr-Cyrl-RS" sz="2400" dirty="0" smtClean="0"/>
              <a:t>?</a:t>
            </a:r>
          </a:p>
          <a:p>
            <a:pPr algn="l"/>
            <a:endParaRPr lang="sr-Cyrl-RS" sz="2400" dirty="0" smtClean="0"/>
          </a:p>
          <a:p>
            <a:pPr algn="l"/>
            <a:r>
              <a:rPr lang="sr-Cyrl-RS" sz="2400" dirty="0" smtClean="0"/>
              <a:t>Сада закључујемо:</a:t>
            </a:r>
          </a:p>
          <a:p>
            <a:pPr algn="l"/>
            <a:endParaRPr lang="sr-Cyrl-RS" sz="2400" dirty="0"/>
          </a:p>
          <a:p>
            <a:pPr algn="l"/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Децимални број делимо декадном јединицом тако што његов децимални зарез померамо улево за онолико места колико та декадна јединица има нула и тако добијамо број једнак количнику та два броја.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84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447800"/>
            <a:ext cx="8763000" cy="5105400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endParaRPr lang="sr-Cyrl-RS" sz="2400" dirty="0" smtClean="0">
              <a:cs typeface="+mn-cs"/>
            </a:endParaRPr>
          </a:p>
          <a:p>
            <a:pPr marL="457200" indent="-457200" algn="l">
              <a:buAutoNum type="arabicParenR"/>
            </a:pPr>
            <a:r>
              <a:rPr lang="en-US" sz="2400" dirty="0" smtClean="0">
                <a:cs typeface="+mn-cs"/>
              </a:rPr>
              <a:t>42,7 </a:t>
            </a:r>
            <a:r>
              <a:rPr lang="en-US" sz="2400" dirty="0">
                <a:cs typeface="+mn-cs"/>
              </a:rPr>
              <a:t>: </a:t>
            </a:r>
            <a:r>
              <a:rPr lang="en-US" sz="2400" dirty="0" smtClean="0">
                <a:cs typeface="+mn-cs"/>
              </a:rPr>
              <a:t>10</a:t>
            </a:r>
            <a:r>
              <a:rPr lang="sr-Cyrl-RS" sz="2400" dirty="0">
                <a:cs typeface="+mn-cs"/>
              </a:rPr>
              <a:t> </a:t>
            </a:r>
            <a:r>
              <a:rPr lang="sr-Cyrl-RS" sz="2400" dirty="0" smtClean="0">
                <a:cs typeface="+mn-cs"/>
              </a:rPr>
              <a:t>=</a:t>
            </a:r>
          </a:p>
          <a:p>
            <a:pPr marL="457200" indent="-457200" algn="l">
              <a:buAutoNum type="arabicParenR"/>
            </a:pPr>
            <a:endParaRPr lang="sr-Cyrl-RS" sz="2400" dirty="0">
              <a:cs typeface="+mn-cs"/>
            </a:endParaRPr>
          </a:p>
          <a:p>
            <a:pPr marL="457200" indent="-457200" algn="l">
              <a:buAutoNum type="arabicParenR"/>
            </a:pPr>
            <a:r>
              <a:rPr lang="en-US" sz="2400" dirty="0" smtClean="0">
                <a:cs typeface="+mn-cs"/>
              </a:rPr>
              <a:t> </a:t>
            </a:r>
            <a:r>
              <a:rPr lang="en-US" sz="2400" dirty="0">
                <a:cs typeface="+mn-cs"/>
              </a:rPr>
              <a:t>8,56 : </a:t>
            </a:r>
            <a:r>
              <a:rPr lang="en-US" sz="2400" dirty="0" smtClean="0">
                <a:cs typeface="+mn-cs"/>
              </a:rPr>
              <a:t>10</a:t>
            </a:r>
            <a:r>
              <a:rPr lang="sr-Cyrl-RS" sz="2400" dirty="0">
                <a:cs typeface="+mn-cs"/>
              </a:rPr>
              <a:t> </a:t>
            </a:r>
            <a:r>
              <a:rPr lang="sr-Cyrl-RS" sz="2400" dirty="0" smtClean="0">
                <a:cs typeface="+mn-cs"/>
              </a:rPr>
              <a:t> =</a:t>
            </a:r>
          </a:p>
          <a:p>
            <a:pPr marL="457200" indent="-457200" algn="l">
              <a:buAutoNum type="arabicParenR"/>
            </a:pPr>
            <a:endParaRPr lang="sr-Cyrl-RS" sz="2400" dirty="0">
              <a:cs typeface="+mn-cs"/>
            </a:endParaRPr>
          </a:p>
          <a:p>
            <a:pPr marL="457200" indent="-457200" algn="l">
              <a:buAutoNum type="arabicParenR"/>
            </a:pPr>
            <a:r>
              <a:rPr lang="en-US" sz="2400" dirty="0" smtClean="0">
                <a:cs typeface="+mn-cs"/>
              </a:rPr>
              <a:t>405,3 </a:t>
            </a:r>
            <a:r>
              <a:rPr lang="en-US" sz="2400" dirty="0">
                <a:cs typeface="+mn-cs"/>
              </a:rPr>
              <a:t>: </a:t>
            </a:r>
            <a:r>
              <a:rPr lang="en-US" sz="2400" dirty="0" smtClean="0">
                <a:cs typeface="+mn-cs"/>
              </a:rPr>
              <a:t>100</a:t>
            </a:r>
            <a:r>
              <a:rPr lang="sr-Cyrl-RS" sz="2400" dirty="0" smtClean="0">
                <a:cs typeface="+mn-cs"/>
              </a:rPr>
              <a:t>  = </a:t>
            </a:r>
            <a:r>
              <a:rPr lang="en-US" sz="2400" dirty="0" smtClean="0">
                <a:cs typeface="+mn-cs"/>
              </a:rPr>
              <a:t> </a:t>
            </a:r>
            <a:endParaRPr lang="sr-Cyrl-RS" sz="2400" dirty="0">
              <a:cs typeface="+mn-cs"/>
            </a:endParaRPr>
          </a:p>
          <a:p>
            <a:pPr marL="457200" indent="-457200" algn="l">
              <a:buAutoNum type="arabicParenR"/>
            </a:pPr>
            <a:endParaRPr lang="sr-Cyrl-RS" sz="2400" dirty="0" smtClean="0">
              <a:cs typeface="+mn-cs"/>
            </a:endParaRPr>
          </a:p>
          <a:p>
            <a:pPr marL="457200" indent="-457200" algn="l">
              <a:buAutoNum type="arabicParenR"/>
            </a:pPr>
            <a:r>
              <a:rPr lang="en-US" sz="2400" dirty="0" smtClean="0">
                <a:cs typeface="+mn-cs"/>
              </a:rPr>
              <a:t>27,58 </a:t>
            </a:r>
            <a:r>
              <a:rPr lang="en-US" sz="2400" dirty="0">
                <a:cs typeface="+mn-cs"/>
              </a:rPr>
              <a:t>: </a:t>
            </a:r>
            <a:r>
              <a:rPr lang="en-US" sz="2400" dirty="0" smtClean="0">
                <a:cs typeface="+mn-cs"/>
              </a:rPr>
              <a:t>100</a:t>
            </a:r>
            <a:r>
              <a:rPr lang="sr-Cyrl-RS" sz="2400" dirty="0" smtClean="0">
                <a:cs typeface="+mn-cs"/>
              </a:rPr>
              <a:t>  =</a:t>
            </a:r>
            <a:endParaRPr lang="en-US" sz="2400" dirty="0"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Сада следеће примере провежбајте на основу оног што смо закључили: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42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28600"/>
            <a:ext cx="8382000" cy="6324600"/>
          </a:xfrm>
        </p:spPr>
        <p:txBody>
          <a:bodyPr/>
          <a:lstStyle/>
          <a:p>
            <a:pPr algn="l"/>
            <a:r>
              <a:rPr lang="sr-Cyrl-RS" dirty="0" smtClean="0"/>
              <a:t>Драги ђаци, надам се да сте добро и да се чувате.</a:t>
            </a:r>
          </a:p>
          <a:p>
            <a:pPr algn="l"/>
            <a:r>
              <a:rPr lang="sr-Cyrl-RS" dirty="0" smtClean="0"/>
              <a:t>Полако вежбајте ове примере својим током, како вам одговара. Нема потребе да нам шаљете, домаћи ће поново бити као и обично крајем недеље. </a:t>
            </a:r>
          </a:p>
          <a:p>
            <a:pPr algn="l"/>
            <a:endParaRPr lang="sr-Cyrl-RS" dirty="0"/>
          </a:p>
          <a:p>
            <a:pPr algn="l"/>
            <a:r>
              <a:rPr lang="sr-Cyrl-RS" dirty="0" smtClean="0"/>
              <a:t>Будите добри и расположени, поздрављај вас ваше наставнице Марија и Јована  </a:t>
            </a:r>
            <a:r>
              <a:rPr lang="sr-Cyrl-RS" dirty="0" smtClean="0">
                <a:sym typeface="Wingdings" pitchFamily="2" charset="2"/>
              </a:rPr>
              <a:t></a:t>
            </a:r>
          </a:p>
          <a:p>
            <a:pPr algn="l"/>
            <a:endParaRPr lang="sr-Cyrl-RS" dirty="0">
              <a:sym typeface="Wingdings" pitchFamily="2" charset="2"/>
            </a:endParaRPr>
          </a:p>
          <a:p>
            <a:pPr algn="l"/>
            <a:endParaRPr lang="sr-Cyrl-RS" dirty="0" smtClean="0">
              <a:sym typeface="Wingdings" pitchFamily="2" charset="2"/>
            </a:endParaRP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81400"/>
            <a:ext cx="3124200" cy="2995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667000"/>
            <a:ext cx="2519363" cy="2519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54330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47</TotalTime>
  <Words>392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BlackTie</vt:lpstr>
      <vt:lpstr>Множење и дељење децималног броја декадном јединицом * обрада *</vt:lpstr>
      <vt:lpstr>PowerPoint Presentation</vt:lpstr>
      <vt:lpstr>Децимални број множимо декадном јединицом тако што његов децимални зарез померамо удесно за онолико места колико та декадна јединица има нула и тако одређујемо број једнак производу датих бројева.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дељење децималног броја декадном јединицом  Обрада</dc:title>
  <dc:creator>Admin</dc:creator>
  <cp:lastModifiedBy>Admin</cp:lastModifiedBy>
  <cp:revision>8</cp:revision>
  <dcterms:created xsi:type="dcterms:W3CDTF">2020-04-06T20:53:50Z</dcterms:created>
  <dcterms:modified xsi:type="dcterms:W3CDTF">2020-04-06T21:41:21Z</dcterms:modified>
</cp:coreProperties>
</file>